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79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282" r:id="rId36"/>
    <p:sldId id="283" r:id="rId37"/>
    <p:sldId id="284" r:id="rId38"/>
    <p:sldId id="285" r:id="rId39"/>
    <p:sldId id="286" r:id="rId40"/>
    <p:sldId id="287" r:id="rId41"/>
    <p:sldId id="318" r:id="rId42"/>
    <p:sldId id="317" r:id="rId43"/>
    <p:sldId id="288" r:id="rId44"/>
    <p:sldId id="289" r:id="rId45"/>
    <p:sldId id="320" r:id="rId46"/>
    <p:sldId id="321" r:id="rId47"/>
    <p:sldId id="290" r:id="rId48"/>
    <p:sldId id="322" r:id="rId49"/>
    <p:sldId id="291" r:id="rId50"/>
    <p:sldId id="292" r:id="rId51"/>
    <p:sldId id="294" r:id="rId52"/>
    <p:sldId id="295" r:id="rId53"/>
    <p:sldId id="296" r:id="rId54"/>
    <p:sldId id="323" r:id="rId55"/>
    <p:sldId id="327" r:id="rId56"/>
    <p:sldId id="297" r:id="rId57"/>
    <p:sldId id="299" r:id="rId58"/>
    <p:sldId id="298" r:id="rId59"/>
    <p:sldId id="300" r:id="rId60"/>
    <p:sldId id="301" r:id="rId61"/>
    <p:sldId id="324" r:id="rId62"/>
    <p:sldId id="325" r:id="rId63"/>
    <p:sldId id="302" r:id="rId64"/>
    <p:sldId id="303" r:id="rId65"/>
    <p:sldId id="304" r:id="rId66"/>
    <p:sldId id="305" r:id="rId67"/>
    <p:sldId id="306" r:id="rId68"/>
    <p:sldId id="326" r:id="rId69"/>
    <p:sldId id="319" r:id="rId70"/>
    <p:sldId id="307" r:id="rId71"/>
    <p:sldId id="31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 autoAdjust="0"/>
    <p:restoredTop sz="94247" autoAdjust="0"/>
  </p:normalViewPr>
  <p:slideViewPr>
    <p:cSldViewPr snapToGrid="0" snapToObjects="1">
      <p:cViewPr varScale="1">
        <p:scale>
          <a:sx n="120" d="100"/>
          <a:sy n="120" d="100"/>
        </p:scale>
        <p:origin x="1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5: Feed Forward Neural Networks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24AA-23C8-5D4E-825A-BE2C2FD2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09714-7332-7448-AF70-1F3A20F0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input vector x describes one data point</a:t>
            </a:r>
          </a:p>
          <a:p>
            <a:pPr lvl="2"/>
            <a:r>
              <a:rPr lang="en-US" dirty="0"/>
              <a:t>Collection of explicit features (what we have seen so far), or</a:t>
            </a:r>
          </a:p>
          <a:p>
            <a:pPr lvl="2"/>
            <a:r>
              <a:rPr lang="en-US" dirty="0"/>
              <a:t>A numerical representation of the input (based on word embeddings, chapter 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42105-89BB-F34B-BA58-BE1771F7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2980337" y="2616047"/>
            <a:ext cx="1591663" cy="28319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70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0AA86384-5354-FA48-80A2-DA6D55D54AB7}"/>
              </a:ext>
            </a:extLst>
          </p:cNvPr>
          <p:cNvSpPr txBox="1"/>
          <p:nvPr/>
        </p:nvSpPr>
        <p:spPr>
          <a:xfrm>
            <a:off x="1277043" y="2660870"/>
            <a:ext cx="551757" cy="67400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C0CA671-D02A-1342-877A-08BDD0F692D9}"/>
              </a:ext>
            </a:extLst>
          </p:cNvPr>
          <p:cNvSpPr/>
          <p:nvPr/>
        </p:nvSpPr>
        <p:spPr>
          <a:xfrm>
            <a:off x="1488140" y="3914637"/>
            <a:ext cx="1846730" cy="1103619"/>
          </a:xfrm>
          <a:prstGeom prst="wedgeRoundRectCallout">
            <a:avLst>
              <a:gd name="adj1" fmla="val -44362"/>
              <a:gd name="adj2" fmla="val -969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(or activation) of this neuron</a:t>
            </a:r>
          </a:p>
        </p:txBody>
      </p:sp>
    </p:spTree>
    <p:extLst>
      <p:ext uri="{BB962C8B-B14F-4D97-AF65-F5344CB8AC3E}">
        <p14:creationId xmlns:p14="http://schemas.microsoft.com/office/powerpoint/2010/main" val="140598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A0C40536-E84E-8D4C-8713-B71A310B9D97}"/>
              </a:ext>
            </a:extLst>
          </p:cNvPr>
          <p:cNvSpPr txBox="1"/>
          <p:nvPr/>
        </p:nvSpPr>
        <p:spPr>
          <a:xfrm>
            <a:off x="3078948" y="2714658"/>
            <a:ext cx="632439" cy="64710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E3EC58-C39B-FB42-9F13-334EF8A08014}"/>
              </a:ext>
            </a:extLst>
          </p:cNvPr>
          <p:cNvSpPr/>
          <p:nvPr/>
        </p:nvSpPr>
        <p:spPr>
          <a:xfrm>
            <a:off x="3316939" y="4093932"/>
            <a:ext cx="2483226" cy="1419362"/>
          </a:xfrm>
          <a:prstGeom prst="wedgeRoundRectCallout">
            <a:avLst>
              <a:gd name="adj1" fmla="val -44362"/>
              <a:gd name="adj2" fmla="val -969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 to this neuron, i.e., activations of neurons in the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381990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3448984C-C8E8-3C4C-857F-340F6723DBF3}"/>
              </a:ext>
            </a:extLst>
          </p:cNvPr>
          <p:cNvSpPr txBox="1"/>
          <p:nvPr/>
        </p:nvSpPr>
        <p:spPr>
          <a:xfrm>
            <a:off x="2227301" y="2517434"/>
            <a:ext cx="982064" cy="104645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25BA363-1A7A-134E-BB9A-323201CE7196}"/>
              </a:ext>
            </a:extLst>
          </p:cNvPr>
          <p:cNvSpPr/>
          <p:nvPr/>
        </p:nvSpPr>
        <p:spPr>
          <a:xfrm>
            <a:off x="2519080" y="4300120"/>
            <a:ext cx="2483226" cy="1051809"/>
          </a:xfrm>
          <a:prstGeom prst="wedgeRoundRectCallout">
            <a:avLst>
              <a:gd name="adj1" fmla="val -42918"/>
              <a:gd name="adj2" fmla="val -1097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of the edges connecting layer </a:t>
            </a:r>
            <a:r>
              <a:rPr lang="en-US" i="1" dirty="0"/>
              <a:t>l - 1 </a:t>
            </a:r>
            <a:r>
              <a:rPr lang="en-US" dirty="0"/>
              <a:t>with layer </a:t>
            </a:r>
            <a:r>
              <a:rPr lang="en-US" i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85898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EF7E50B0-13F1-9D4E-94F3-A7CB4DB38C58}"/>
              </a:ext>
            </a:extLst>
          </p:cNvPr>
          <p:cNvSpPr txBox="1"/>
          <p:nvPr/>
        </p:nvSpPr>
        <p:spPr>
          <a:xfrm>
            <a:off x="1940430" y="2645389"/>
            <a:ext cx="399358" cy="79054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0512659-C7A6-8049-B893-A557836B445E}"/>
              </a:ext>
            </a:extLst>
          </p:cNvPr>
          <p:cNvSpPr/>
          <p:nvPr/>
        </p:nvSpPr>
        <p:spPr>
          <a:xfrm>
            <a:off x="1940430" y="4129790"/>
            <a:ext cx="2483226" cy="1051809"/>
          </a:xfrm>
          <a:prstGeom prst="wedgeRoundRectCallout">
            <a:avLst>
              <a:gd name="adj1" fmla="val -42918"/>
              <a:gd name="adj2" fmla="val -1097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Nonlinear function such as sigmoid (or tanh,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00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5096008" y="2553294"/>
            <a:ext cx="2676392" cy="28319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8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C57D-16F7-6F47-996E-B41FA1DB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5355D-0624-A648-8576-29190225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neuron per class to be learned</a:t>
            </a:r>
          </a:p>
          <a:p>
            <a:pPr lvl="1"/>
            <a:r>
              <a:rPr lang="en-US" dirty="0"/>
              <a:t>For example, we need 3 neurons to learn a review classifier that outputs: positive, neutral, negative.</a:t>
            </a:r>
          </a:p>
          <a:p>
            <a:r>
              <a:rPr lang="en-US" dirty="0"/>
              <a:t>Output scores may be converted to a probability distribution using the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: takes a bunch of values and converts them to values in the [0, 1] interval such that they sum up to 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FF021-C776-9840-9CDB-3071D1D0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047C-4C41-BC4A-B137-DB48166A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can be linear functions </a:t>
            </a:r>
            <a:br>
              <a:rPr lang="en-US" dirty="0"/>
            </a:br>
            <a:r>
              <a:rPr lang="en-US" sz="3600" dirty="0"/>
              <a:t>(when f is a pass-through function: f(x) = 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80BB-557A-BC45-9EC9-A5D35121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A5B57-65F9-3A4D-ADDC-2914BEB4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38" y="1595718"/>
            <a:ext cx="3105524" cy="22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of feed-forward neural networks (FFNNs)</a:t>
            </a:r>
          </a:p>
          <a:p>
            <a:r>
              <a:rPr lang="en-US" dirty="0"/>
              <a:t>Learning algorithm for FFNNs</a:t>
            </a:r>
          </a:p>
          <a:p>
            <a:r>
              <a:rPr lang="en-US" dirty="0"/>
              <a:t>Equations of 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047C-4C41-BC4A-B137-DB48166A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can be linear functions </a:t>
            </a:r>
            <a:br>
              <a:rPr lang="en-US" dirty="0"/>
            </a:br>
            <a:r>
              <a:rPr lang="en-US" sz="3600" dirty="0"/>
              <a:t>(when f is a pass-through function: f(x) = 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80BB-557A-BC45-9EC9-A5D35121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5969A-BC6C-B84A-94DE-32BBB9B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5" y="1820551"/>
            <a:ext cx="7449670" cy="24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Lower case, bold font = vector</a:t>
            </a:r>
          </a:p>
          <a:p>
            <a:pPr lvl="1"/>
            <a:r>
              <a:rPr lang="en-US" dirty="0"/>
              <a:t>Upper case, bold font = matrix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8153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  <p:sp>
        <p:nvSpPr>
          <p:cNvPr id="7" name="Google Shape;1579;p219">
            <a:extLst>
              <a:ext uri="{FF2B5EF4-FFF2-40B4-BE49-F238E27FC236}">
                <a16:creationId xmlns:a16="http://schemas.microsoft.com/office/drawing/2014/main" id="{694C49E0-2393-A34A-B0C8-0CB5AF868566}"/>
              </a:ext>
            </a:extLst>
          </p:cNvPr>
          <p:cNvSpPr txBox="1"/>
          <p:nvPr/>
        </p:nvSpPr>
        <p:spPr>
          <a:xfrm>
            <a:off x="2255369" y="2834719"/>
            <a:ext cx="604371" cy="80348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BC41D4-C47A-5A4F-BAA7-ACA0B6061AF7}"/>
              </a:ext>
            </a:extLst>
          </p:cNvPr>
          <p:cNvSpPr/>
          <p:nvPr/>
        </p:nvSpPr>
        <p:spPr>
          <a:xfrm>
            <a:off x="2371912" y="4346815"/>
            <a:ext cx="2483226" cy="628598"/>
          </a:xfrm>
          <a:prstGeom prst="wedgeRoundRectCallout">
            <a:avLst>
              <a:gd name="adj1" fmla="val -42557"/>
              <a:gd name="adj2" fmla="val -1497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activations in layer </a:t>
            </a:r>
            <a:r>
              <a:rPr lang="en-US" i="1" dirty="0"/>
              <a:t>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E36FD94-B5FB-AE40-A9A5-1B32E7E20E39}"/>
              </a:ext>
            </a:extLst>
          </p:cNvPr>
          <p:cNvSpPr/>
          <p:nvPr/>
        </p:nvSpPr>
        <p:spPr>
          <a:xfrm>
            <a:off x="4989605" y="4343052"/>
            <a:ext cx="2720041" cy="628598"/>
          </a:xfrm>
          <a:prstGeom prst="wedgeRoundRectCallout">
            <a:avLst>
              <a:gd name="adj1" fmla="val -43279"/>
              <a:gd name="adj2" fmla="val -1440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activations in layer </a:t>
            </a:r>
            <a:r>
              <a:rPr lang="en-US" i="1" dirty="0"/>
              <a:t>l - 1</a:t>
            </a:r>
          </a:p>
        </p:txBody>
      </p:sp>
      <p:sp>
        <p:nvSpPr>
          <p:cNvPr id="12" name="Google Shape;1579;p219">
            <a:extLst>
              <a:ext uri="{FF2B5EF4-FFF2-40B4-BE49-F238E27FC236}">
                <a16:creationId xmlns:a16="http://schemas.microsoft.com/office/drawing/2014/main" id="{65007EA3-B7E9-D24A-9C8D-66B41213CDA3}"/>
              </a:ext>
            </a:extLst>
          </p:cNvPr>
          <p:cNvSpPr txBox="1"/>
          <p:nvPr/>
        </p:nvSpPr>
        <p:spPr>
          <a:xfrm>
            <a:off x="4774451" y="2834719"/>
            <a:ext cx="1007784" cy="82741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12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8153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  <p:sp>
        <p:nvSpPr>
          <p:cNvPr id="7" name="Google Shape;1579;p219">
            <a:extLst>
              <a:ext uri="{FF2B5EF4-FFF2-40B4-BE49-F238E27FC236}">
                <a16:creationId xmlns:a16="http://schemas.microsoft.com/office/drawing/2014/main" id="{694C49E0-2393-A34A-B0C8-0CB5AF868566}"/>
              </a:ext>
            </a:extLst>
          </p:cNvPr>
          <p:cNvSpPr txBox="1"/>
          <p:nvPr/>
        </p:nvSpPr>
        <p:spPr>
          <a:xfrm>
            <a:off x="3761440" y="2805953"/>
            <a:ext cx="864348" cy="83332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BC41D4-C47A-5A4F-BAA7-ACA0B6061AF7}"/>
              </a:ext>
            </a:extLst>
          </p:cNvPr>
          <p:cNvSpPr/>
          <p:nvPr/>
        </p:nvSpPr>
        <p:spPr>
          <a:xfrm>
            <a:off x="3958665" y="4364744"/>
            <a:ext cx="2483226" cy="628598"/>
          </a:xfrm>
          <a:prstGeom prst="wedgeRoundRectCallout">
            <a:avLst>
              <a:gd name="adj1" fmla="val -42557"/>
              <a:gd name="adj2" fmla="val -1497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weights connecting layer </a:t>
            </a:r>
            <a:r>
              <a:rPr lang="en-US" i="1" dirty="0"/>
              <a:t>l – 1 </a:t>
            </a:r>
            <a:r>
              <a:rPr lang="en-US" dirty="0"/>
              <a:t>with layer </a:t>
            </a:r>
            <a:r>
              <a:rPr lang="en-US" i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514642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3DE1-607B-5B4C-823B-BF751FD3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are generalizations of the perceptron and 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47CA-4E1E-A447-90DE-E9C0D837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x</a:t>
            </a:r>
          </a:p>
          <a:p>
            <a:pPr lvl="1"/>
            <a:r>
              <a:rPr lang="en-US" dirty="0"/>
              <a:t>Single output neuron; no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Binary logistic regression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sigmoid(x)</a:t>
            </a:r>
          </a:p>
          <a:p>
            <a:pPr lvl="1"/>
            <a:r>
              <a:rPr lang="en-US" dirty="0"/>
              <a:t>Single output neuron; no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Multiclass logistic regression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x</a:t>
            </a:r>
          </a:p>
          <a:p>
            <a:pPr lvl="1"/>
            <a:r>
              <a:rPr lang="en-US" dirty="0"/>
              <a:t>Multiple output neurons with </a:t>
            </a:r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AF0A-4C63-D94E-9434-B86A9C44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E1C0E-786B-334B-A7C0-666A49E1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1CEB39-1CE9-4147-A068-1CAEB8471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C3808-8000-EF4A-A8C8-E5AC9395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962FB-4C73-824B-B42F-CB44E5A5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4CC5A-59F5-F04C-9855-0AC99E1E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descent, </a:t>
            </a:r>
            <a:r>
              <a:rPr lang="en-US" i="1" dirty="0"/>
              <a:t>exactly the same </a:t>
            </a:r>
            <a:r>
              <a:rPr lang="en-US" dirty="0"/>
              <a:t>as the one used for logistic regression!</a:t>
            </a:r>
          </a:p>
          <a:p>
            <a:r>
              <a:rPr lang="en-US" dirty="0"/>
              <a:t>“Knob turning”</a:t>
            </a:r>
          </a:p>
          <a:p>
            <a:pPr lvl="1"/>
            <a:r>
              <a:rPr lang="en-US" dirty="0"/>
              <a:t>”knob” = weight of an edge</a:t>
            </a:r>
          </a:p>
          <a:p>
            <a:pPr lvl="1"/>
            <a:r>
              <a:rPr lang="en-US" dirty="0"/>
              <a:t>If a neuron increases the probability of an incorrect prediction, its knobs will be turned down. </a:t>
            </a:r>
          </a:p>
          <a:p>
            <a:pPr lvl="1"/>
            <a:r>
              <a:rPr lang="en-US" dirty="0"/>
              <a:t>If a neuron increases the probability of a correct prediction, its knobs will be turned up.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2998-5E59-7D4B-9A73-CEF2BA46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D3D1-F4E0-3446-8F7D-4D4B41E5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DDE35-BA44-FA4B-BE7B-568A9FB0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3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C76DE-CCC5-124F-92CA-2C0862EE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084DE-0448-F540-9ADB-C24F46F6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3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65C27-7013-1440-A771-D48D7869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ADEA6-559C-6843-A43B-BBA627E3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6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EC2A3-1A60-6C47-844C-40529F4C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49CE2-490F-9540-91F2-DCDE7107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7377D-4BBF-A842-AF36-358B4913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34B7D-87F2-8E40-B628-1E284DC5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9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3C409-41F6-D940-82D1-E51037D6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3BB71-4A56-3F4B-8BB6-130691D0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9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1BDF-1A85-F643-9AE4-78EA9591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0EEA3-0472-9343-8E04-E22DACD0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5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8423C-404F-8C46-8878-9979F5B9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7FAA-249A-AD4A-A926-21E340F7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7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28994AD9-AB74-224D-88EB-8DD958C91A1B}"/>
              </a:ext>
            </a:extLst>
          </p:cNvPr>
          <p:cNvSpPr txBox="1"/>
          <p:nvPr/>
        </p:nvSpPr>
        <p:spPr>
          <a:xfrm>
            <a:off x="2891864" y="1416423"/>
            <a:ext cx="398183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639D961-5DD5-0042-91A7-0FC52AD07D1A}"/>
              </a:ext>
            </a:extLst>
          </p:cNvPr>
          <p:cNvSpPr/>
          <p:nvPr/>
        </p:nvSpPr>
        <p:spPr>
          <a:xfrm>
            <a:off x="4069974" y="3039035"/>
            <a:ext cx="2483226" cy="914401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Collection of all weights and biases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207736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E4B70BBB-0B98-EC4E-90EA-5A3A0EB2EA07}"/>
              </a:ext>
            </a:extLst>
          </p:cNvPr>
          <p:cNvSpPr txBox="1"/>
          <p:nvPr/>
        </p:nvSpPr>
        <p:spPr>
          <a:xfrm>
            <a:off x="3582146" y="2144313"/>
            <a:ext cx="398183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8A97E04-9BEC-2549-A4C7-64ED87E331CC}"/>
              </a:ext>
            </a:extLst>
          </p:cNvPr>
          <p:cNvSpPr/>
          <p:nvPr/>
        </p:nvSpPr>
        <p:spPr>
          <a:xfrm>
            <a:off x="4670609" y="3354549"/>
            <a:ext cx="2483226" cy="554063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264026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9498313A-B35A-3841-ADF3-068D912F9868}"/>
              </a:ext>
            </a:extLst>
          </p:cNvPr>
          <p:cNvSpPr txBox="1"/>
          <p:nvPr/>
        </p:nvSpPr>
        <p:spPr>
          <a:xfrm>
            <a:off x="2479487" y="2832846"/>
            <a:ext cx="962960" cy="51098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58D2B0F-6C02-394E-A2D5-82F7D999C8F2}"/>
              </a:ext>
            </a:extLst>
          </p:cNvPr>
          <p:cNvSpPr/>
          <p:nvPr/>
        </p:nvSpPr>
        <p:spPr>
          <a:xfrm>
            <a:off x="3675526" y="4231341"/>
            <a:ext cx="3263156" cy="1201272"/>
          </a:xfrm>
          <a:prstGeom prst="wedgeRoundRectCallout">
            <a:avLst>
              <a:gd name="adj1" fmla="val -64647"/>
              <a:gd name="adj2" fmla="val -11559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 of the cost function C for each parameter (weight or bias)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8030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F31A32ED-8055-1645-9D7C-F858DCB638B7}"/>
              </a:ext>
            </a:extLst>
          </p:cNvPr>
          <p:cNvSpPr txBox="1"/>
          <p:nvPr/>
        </p:nvSpPr>
        <p:spPr>
          <a:xfrm>
            <a:off x="2309158" y="2832847"/>
            <a:ext cx="299571" cy="44823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492380-8BDF-8348-99D4-84F2F4DE862D}"/>
              </a:ext>
            </a:extLst>
          </p:cNvPr>
          <p:cNvSpPr/>
          <p:nvPr/>
        </p:nvSpPr>
        <p:spPr>
          <a:xfrm>
            <a:off x="3487268" y="4455459"/>
            <a:ext cx="2483226" cy="914401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rate, which is a hyper parameter</a:t>
            </a:r>
          </a:p>
        </p:txBody>
      </p:sp>
    </p:spTree>
    <p:extLst>
      <p:ext uri="{BB962C8B-B14F-4D97-AF65-F5344CB8AC3E}">
        <p14:creationId xmlns:p14="http://schemas.microsoft.com/office/powerpoint/2010/main" val="144205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  <a:p>
            <a:pPr lvl="1"/>
            <a:r>
              <a:rPr lang="en-US" dirty="0"/>
              <a:t>Feed-forward neural networks (FFNNs) can approximate any function!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8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33ED7-63AE-044D-8DEB-6A0E8A9A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08591-6E1A-9A48-AA81-EE1B25DDDB72}"/>
              </a:ext>
            </a:extLst>
          </p:cNvPr>
          <p:cNvSpPr txBox="1"/>
          <p:nvPr/>
        </p:nvSpPr>
        <p:spPr>
          <a:xfrm>
            <a:off x="977152" y="1434353"/>
            <a:ext cx="75034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 how do we efficiently compute these partial derivatives, especially for edges that are not directly connected to the output neurons?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8116B1E-F37C-7A43-B0BD-6C1A3073A2D5}"/>
              </a:ext>
            </a:extLst>
          </p:cNvPr>
          <p:cNvSpPr/>
          <p:nvPr/>
        </p:nvSpPr>
        <p:spPr>
          <a:xfrm>
            <a:off x="2807199" y="3888390"/>
            <a:ext cx="4536145" cy="1192306"/>
          </a:xfrm>
          <a:prstGeom prst="wedgeRoundRectCallout">
            <a:avLst>
              <a:gd name="adj1" fmla="val -20896"/>
              <a:gd name="adj2" fmla="val -761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Back-propagation</a:t>
            </a:r>
            <a:r>
              <a:rPr lang="en-US" sz="3600" dirty="0"/>
              <a:t>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4834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44523E-323A-A353-3C92-21C52EF7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98303-A243-D8EC-A11B-C269D69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E1015B2-6E1E-FF69-18EA-196E5974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4E31E8-5FF7-8E7E-819F-3AAF803E6A88}"/>
              </a:ext>
            </a:extLst>
          </p:cNvPr>
          <p:cNvSpPr/>
          <p:nvPr/>
        </p:nvSpPr>
        <p:spPr>
          <a:xfrm>
            <a:off x="1382233" y="1367491"/>
            <a:ext cx="6528871" cy="1222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6C7222-FB8D-8335-4DB9-D26FD6619F84}"/>
              </a:ext>
            </a:extLst>
          </p:cNvPr>
          <p:cNvSpPr/>
          <p:nvPr/>
        </p:nvSpPr>
        <p:spPr>
          <a:xfrm>
            <a:off x="1232896" y="5635256"/>
            <a:ext cx="6528871" cy="1222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511F4-003C-578E-4CD3-7797B5F077C7}"/>
              </a:ext>
            </a:extLst>
          </p:cNvPr>
          <p:cNvGrpSpPr/>
          <p:nvPr/>
        </p:nvGrpSpPr>
        <p:grpSpPr>
          <a:xfrm>
            <a:off x="1400028" y="1373459"/>
            <a:ext cx="6219972" cy="1042723"/>
            <a:chOff x="1400028" y="1373459"/>
            <a:chExt cx="6219972" cy="1042723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DCA846D-0DD2-16CB-45AF-490120719ED6}"/>
                </a:ext>
              </a:extLst>
            </p:cNvPr>
            <p:cNvSpPr/>
            <p:nvPr/>
          </p:nvSpPr>
          <p:spPr>
            <a:xfrm>
              <a:off x="1857153" y="1931550"/>
              <a:ext cx="5762847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8B36EE-A72A-4AC5-44C6-BF780D630146}"/>
                </a:ext>
              </a:extLst>
            </p:cNvPr>
            <p:cNvSpPr txBox="1"/>
            <p:nvPr/>
          </p:nvSpPr>
          <p:spPr>
            <a:xfrm>
              <a:off x="1400028" y="1373459"/>
              <a:ext cx="6219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Compute all neuron activations using current weights and biases</a:t>
              </a:r>
            </a:p>
            <a:p>
              <a:pPr algn="ctr"/>
              <a:r>
                <a:rPr lang="en-US" dirty="0"/>
                <a:t>(left to right)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AA0DF5-EDDA-67A3-EF06-A31056421175}"/>
              </a:ext>
            </a:extLst>
          </p:cNvPr>
          <p:cNvGrpSpPr/>
          <p:nvPr/>
        </p:nvGrpSpPr>
        <p:grpSpPr>
          <a:xfrm>
            <a:off x="1524000" y="5506593"/>
            <a:ext cx="6332182" cy="1096504"/>
            <a:chOff x="1524000" y="5506593"/>
            <a:chExt cx="6332182" cy="1096504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CC92F05C-DEBB-55D6-622B-6BF37C001684}"/>
                </a:ext>
              </a:extLst>
            </p:cNvPr>
            <p:cNvSpPr/>
            <p:nvPr/>
          </p:nvSpPr>
          <p:spPr>
            <a:xfrm rot="10800000">
              <a:off x="1857153" y="5506593"/>
              <a:ext cx="5762847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2C770B-0BE2-2198-87C8-4CEE5ED06D50}"/>
                </a:ext>
              </a:extLst>
            </p:cNvPr>
            <p:cNvSpPr txBox="1"/>
            <p:nvPr/>
          </p:nvSpPr>
          <p:spPr>
            <a:xfrm>
              <a:off x="1524000" y="5956766"/>
              <a:ext cx="6332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(right to left)</a:t>
              </a:r>
            </a:p>
            <a:p>
              <a:pPr algn="ctr"/>
              <a:r>
                <a:rPr lang="en-US" dirty="0"/>
                <a:t>Adjust weights and biases based on the magnitude of the mistake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24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0D3F7-466B-6246-8385-71D95DD7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Equations of back-propagation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D3C58-9BA8-354D-AC10-699AF2983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C677E-FED4-4041-BB29-4F29CB94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9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2CB96-FBD1-8142-BCD3-FA346C91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intuition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BE56E-3664-D24F-8139-918711D6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propagate neuron contributions to the output errors </a:t>
            </a:r>
            <a:r>
              <a:rPr lang="en-US" i="1" dirty="0"/>
              <a:t>from the last layer back to the first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55291-B34A-4E4A-BA10-304AEC3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ACD2-5DA5-7649-8FAA-A5AA784E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80DE-96F8-F145-BD69-7465F60F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 simplification: denote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l-GR" dirty="0"/>
              <a:t>Θ) </a:t>
            </a:r>
            <a:r>
              <a:rPr lang="en-US" dirty="0"/>
              <a:t>as </a:t>
            </a:r>
            <a:r>
              <a:rPr lang="en-US" i="1" dirty="0"/>
              <a:t>C</a:t>
            </a:r>
          </a:p>
          <a:p>
            <a:endParaRPr lang="en-US" dirty="0"/>
          </a:p>
          <a:p>
            <a:r>
              <a:rPr lang="en-US" dirty="0"/>
              <a:t>Error of neuron </a:t>
            </a:r>
            <a:r>
              <a:rPr lang="en-US" i="1" dirty="0" err="1"/>
              <a:t>i</a:t>
            </a:r>
            <a:r>
              <a:rPr lang="en-US" dirty="0"/>
              <a:t> in layer </a:t>
            </a:r>
            <a:r>
              <a:rPr lang="en-US" i="1" dirty="0"/>
              <a:t>l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6BB1-86C4-CD42-A4E5-2B00FDAB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46751-6C5B-8044-B5EC-41C0E55A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7" y="2530649"/>
            <a:ext cx="1927038" cy="1174797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CB56B59-3F37-7F84-8EB6-B76166801D2D}"/>
              </a:ext>
            </a:extLst>
          </p:cNvPr>
          <p:cNvSpPr/>
          <p:nvPr/>
        </p:nvSpPr>
        <p:spPr>
          <a:xfrm>
            <a:off x="3478054" y="4157330"/>
            <a:ext cx="4645219" cy="2151395"/>
          </a:xfrm>
          <a:prstGeom prst="wedgeRoundRectCallout">
            <a:avLst>
              <a:gd name="adj1" fmla="val 15790"/>
              <a:gd name="adj2" fmla="val -6981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MRoman10-Regular-Identity-H"/>
              </a:rPr>
              <a:t>T</a:t>
            </a:r>
            <a:r>
              <a:rPr lang="en-US" sz="2400" dirty="0">
                <a:effectLst/>
                <a:latin typeface="LMRoman10-Regular-Identity-H"/>
              </a:rPr>
              <a:t>he error of a neuron measures what impact a small change in its output </a:t>
            </a:r>
            <a:r>
              <a:rPr lang="en-US" sz="2400" i="1" dirty="0">
                <a:effectLst/>
                <a:latin typeface="CMMI10"/>
              </a:rPr>
              <a:t>z</a:t>
            </a:r>
            <a:r>
              <a:rPr lang="en-US" sz="2400" dirty="0">
                <a:effectLst/>
                <a:latin typeface="CMMI10"/>
              </a:rPr>
              <a:t> </a:t>
            </a:r>
            <a:r>
              <a:rPr lang="en-US" sz="2400" dirty="0">
                <a:effectLst/>
                <a:latin typeface="LMRoman10-Regular-Identity-H"/>
              </a:rPr>
              <a:t>has on the cost </a:t>
            </a:r>
            <a:r>
              <a:rPr lang="en-US" sz="2400" i="1" dirty="0">
                <a:effectLst/>
                <a:latin typeface="CMMI10"/>
              </a:rPr>
              <a:t>C</a:t>
            </a:r>
          </a:p>
          <a:p>
            <a:pPr algn="ctr"/>
            <a:endParaRPr lang="en-US" sz="2400" i="1" dirty="0">
              <a:latin typeface="CMMI10"/>
            </a:endParaRPr>
          </a:p>
          <a:p>
            <a:pPr algn="ctr"/>
            <a:r>
              <a:rPr lang="en-US" sz="2400" dirty="0">
                <a:solidFill>
                  <a:srgbClr val="0070C0"/>
                </a:solidFill>
                <a:effectLst/>
                <a:latin typeface="CMMI10"/>
              </a:rPr>
              <a:t>Why use </a:t>
            </a:r>
            <a:r>
              <a:rPr lang="en-US" sz="2400" i="1" dirty="0">
                <a:solidFill>
                  <a:srgbClr val="0070C0"/>
                </a:solidFill>
                <a:effectLst/>
                <a:latin typeface="CMMI10"/>
              </a:rPr>
              <a:t>z</a:t>
            </a:r>
            <a:r>
              <a:rPr lang="en-US" sz="2400" dirty="0">
                <a:solidFill>
                  <a:srgbClr val="0070C0"/>
                </a:solidFill>
                <a:effectLst/>
                <a:latin typeface="CMMI10"/>
              </a:rPr>
              <a:t> instead of </a:t>
            </a:r>
            <a:r>
              <a:rPr lang="en-US" sz="2400" i="1" dirty="0">
                <a:solidFill>
                  <a:srgbClr val="0070C0"/>
                </a:solidFill>
                <a:effectLst/>
                <a:latin typeface="CMMI10"/>
              </a:rPr>
              <a:t>a</a:t>
            </a:r>
            <a:r>
              <a:rPr lang="en-US" sz="2400" dirty="0">
                <a:solidFill>
                  <a:srgbClr val="0070C0"/>
                </a:solidFill>
                <a:effectLst/>
                <a:latin typeface="CMMI10"/>
              </a:rPr>
              <a:t>? 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7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ACD2-5DA5-7649-8FAA-A5AA784E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80DE-96F8-F145-BD69-7465F60F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 simplification: denote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l-GR" dirty="0"/>
              <a:t>Θ) </a:t>
            </a:r>
            <a:r>
              <a:rPr lang="en-US" dirty="0"/>
              <a:t>as </a:t>
            </a:r>
            <a:r>
              <a:rPr lang="en-US" i="1" dirty="0"/>
              <a:t>C</a:t>
            </a:r>
          </a:p>
          <a:p>
            <a:endParaRPr lang="en-US" dirty="0"/>
          </a:p>
          <a:p>
            <a:r>
              <a:rPr lang="en-US" dirty="0"/>
              <a:t>Error of neuron </a:t>
            </a:r>
            <a:r>
              <a:rPr lang="en-US" i="1" dirty="0" err="1"/>
              <a:t>i</a:t>
            </a:r>
            <a:r>
              <a:rPr lang="en-US" dirty="0"/>
              <a:t> in layer </a:t>
            </a:r>
            <a:r>
              <a:rPr lang="en-US" i="1" dirty="0"/>
              <a:t>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This is the key “knob”</a:t>
            </a:r>
          </a:p>
          <a:p>
            <a:pPr lvl="1"/>
            <a:r>
              <a:rPr lang="en-US" dirty="0"/>
              <a:t>The higher the error, the larger the parameter adjustments for this neuron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6BB1-86C4-CD42-A4E5-2B00FDAB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46751-6C5B-8044-B5EC-41C0E55A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7" y="2530649"/>
            <a:ext cx="1927038" cy="1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1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ACD2-5DA5-7649-8FAA-A5AA784E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80DE-96F8-F145-BD69-7465F60F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 simplification: denote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l-GR" dirty="0"/>
              <a:t>Θ) </a:t>
            </a:r>
            <a:r>
              <a:rPr lang="en-US" dirty="0"/>
              <a:t>as </a:t>
            </a:r>
            <a:r>
              <a:rPr lang="en-US" i="1" dirty="0"/>
              <a:t>C</a:t>
            </a:r>
          </a:p>
          <a:p>
            <a:endParaRPr lang="en-US" dirty="0"/>
          </a:p>
          <a:p>
            <a:r>
              <a:rPr lang="en-US" dirty="0"/>
              <a:t>Error of neuron </a:t>
            </a:r>
            <a:r>
              <a:rPr lang="en-US" i="1" dirty="0" err="1"/>
              <a:t>i</a:t>
            </a:r>
            <a:r>
              <a:rPr lang="en-US" dirty="0"/>
              <a:t> in layer </a:t>
            </a:r>
            <a:r>
              <a:rPr lang="en-US" i="1" dirty="0"/>
              <a:t>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This is the key “knob”</a:t>
            </a:r>
          </a:p>
          <a:p>
            <a:pPr lvl="1"/>
            <a:r>
              <a:rPr lang="en-US" dirty="0"/>
              <a:t>The higher the error, the larger the parameter adjustments for this neuron</a:t>
            </a:r>
          </a:p>
          <a:p>
            <a:r>
              <a:rPr lang="en-US" i="1" dirty="0"/>
              <a:t>L</a:t>
            </a:r>
            <a:r>
              <a:rPr lang="en-US" dirty="0"/>
              <a:t>: index of the final network layer. Thus,       is the error of neuron </a:t>
            </a:r>
            <a:r>
              <a:rPr lang="en-US" i="1" dirty="0" err="1"/>
              <a:t>i</a:t>
            </a:r>
            <a:r>
              <a:rPr lang="en-US" dirty="0"/>
              <a:t> in the last layer.</a:t>
            </a:r>
            <a:endParaRPr lang="el-G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6BB1-86C4-CD42-A4E5-2B00FDAB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46751-6C5B-8044-B5EC-41C0E55A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7" y="2530649"/>
            <a:ext cx="1927038" cy="1174797"/>
          </a:xfrm>
          <a:prstGeom prst="rect">
            <a:avLst/>
          </a:prstGeom>
        </p:spPr>
      </p:pic>
      <p:pic>
        <p:nvPicPr>
          <p:cNvPr id="7" name="Picture 6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DC400CE-22A8-1203-267B-CDBE8C70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53" y="4704169"/>
            <a:ext cx="582977" cy="8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52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F794-8499-CFFB-845B-B3DA3482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equations of back-propagation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6DE6-DC4F-3377-E5A8-48663347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error of the neurons in the last layer (</a:t>
            </a:r>
            <a:r>
              <a:rPr lang="en-US" i="1" dirty="0"/>
              <a:t>L</a:t>
            </a:r>
            <a:r>
              <a:rPr lang="en-US" dirty="0"/>
              <a:t>)</a:t>
            </a:r>
          </a:p>
          <a:p>
            <a:r>
              <a:rPr lang="en-US" dirty="0"/>
              <a:t>From right-to-left, compute the errors of the neurons in all layers </a:t>
            </a:r>
            <a:r>
              <a:rPr lang="en-US" i="1" dirty="0"/>
              <a:t>l</a:t>
            </a:r>
            <a:r>
              <a:rPr lang="en-US" dirty="0"/>
              <a:t>, using the errors of the neurons in layer </a:t>
            </a:r>
            <a:r>
              <a:rPr lang="en-US" i="1" dirty="0"/>
              <a:t>l + 1</a:t>
            </a:r>
          </a:p>
          <a:p>
            <a:r>
              <a:rPr lang="en-US" dirty="0"/>
              <a:t>Adjust the edge weights and biases in the entire network using these errors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5746-9F56-2E41-8E29-EE5C27B4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066192-50B9-9797-3599-B8C4A935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Warning: heaviest math in this book coming up!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36783-4749-A7E1-7B22-3BF87FE3F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A9332-68B5-D66A-34FB-F0B76C46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59C49-1232-5A4C-A55B-5D1E18AF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Backprop equation 1: </a:t>
            </a:r>
            <a:br>
              <a:rPr lang="en-US" sz="3600" dirty="0"/>
            </a:br>
            <a:r>
              <a:rPr lang="en-US" sz="3600" dirty="0"/>
              <a:t>Error of a neuron in the final layer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7839C9-10C4-2D79-E3AD-7CA8B19B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yields the following formula for the last layer: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8F9F6-A04D-C547-B847-F8235382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48322-3C80-A84F-88D8-B3BE9A29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65" y="4437568"/>
            <a:ext cx="3687109" cy="1238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31F64-8103-06BD-73E9-F17657B3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65" y="2081265"/>
            <a:ext cx="1927038" cy="1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6CA4-3486-EE4C-A944-9622407D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non-linear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F9C83-80F8-C54F-A8B5-D48C3535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circle&#10;&#10;Description automatically generated">
            <a:extLst>
              <a:ext uri="{FF2B5EF4-FFF2-40B4-BE49-F238E27FC236}">
                <a16:creationId xmlns:a16="http://schemas.microsoft.com/office/drawing/2014/main" id="{5F8AE0AE-20D3-B14F-8499-C1798F9D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32" y="1468531"/>
            <a:ext cx="6060368" cy="4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8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5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2DB68187-3381-B043-9B38-99695351973D}"/>
              </a:ext>
            </a:extLst>
          </p:cNvPr>
          <p:cNvSpPr txBox="1"/>
          <p:nvPr/>
        </p:nvSpPr>
        <p:spPr>
          <a:xfrm>
            <a:off x="3259417" y="1590874"/>
            <a:ext cx="1698065" cy="117922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F19F476-739D-8645-B20E-550D67FD9636}"/>
              </a:ext>
            </a:extLst>
          </p:cNvPr>
          <p:cNvSpPr/>
          <p:nvPr/>
        </p:nvSpPr>
        <p:spPr>
          <a:xfrm>
            <a:off x="5065055" y="3971365"/>
            <a:ext cx="3155579" cy="1667435"/>
          </a:xfrm>
          <a:prstGeom prst="wedgeRoundRectCallout">
            <a:avLst>
              <a:gd name="adj1" fmla="val -52806"/>
              <a:gd name="adj2" fmla="val -1150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Must loop over all </a:t>
            </a:r>
            <a:r>
              <a:rPr lang="en-US" i="1" dirty="0"/>
              <a:t>k</a:t>
            </a:r>
            <a:r>
              <a:rPr lang="en-US" dirty="0"/>
              <a:t> neurons in the last layer. However, neuron </a:t>
            </a:r>
            <a:r>
              <a:rPr lang="en-US" i="1" dirty="0" err="1"/>
              <a:t>i</a:t>
            </a:r>
            <a:r>
              <a:rPr lang="en-US" dirty="0"/>
              <a:t> impacts only its own activation, so we can ignore the others.</a:t>
            </a:r>
          </a:p>
        </p:txBody>
      </p:sp>
    </p:spTree>
    <p:extLst>
      <p:ext uri="{BB962C8B-B14F-4D97-AF65-F5344CB8AC3E}">
        <p14:creationId xmlns:p14="http://schemas.microsoft.com/office/powerpoint/2010/main" val="3508934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1EE5F89B-CAC2-084B-95EB-55B0EE75C960}"/>
              </a:ext>
            </a:extLst>
          </p:cNvPr>
          <p:cNvSpPr txBox="1"/>
          <p:nvPr/>
        </p:nvSpPr>
        <p:spPr>
          <a:xfrm>
            <a:off x="3833158" y="1521385"/>
            <a:ext cx="2343525" cy="123078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2EDDA3-9F64-2F4D-BD36-BEF10B29C3A3}"/>
              </a:ext>
            </a:extLst>
          </p:cNvPr>
          <p:cNvSpPr/>
          <p:nvPr/>
        </p:nvSpPr>
        <p:spPr>
          <a:xfrm>
            <a:off x="5665691" y="3946699"/>
            <a:ext cx="1721228" cy="670125"/>
          </a:xfrm>
          <a:prstGeom prst="wedgeRoundRectCallout">
            <a:avLst>
              <a:gd name="adj1" fmla="val -52806"/>
              <a:gd name="adj2" fmla="val -2086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Chain rule!</a:t>
            </a:r>
          </a:p>
        </p:txBody>
      </p:sp>
    </p:spTree>
    <p:extLst>
      <p:ext uri="{BB962C8B-B14F-4D97-AF65-F5344CB8AC3E}">
        <p14:creationId xmlns:p14="http://schemas.microsoft.com/office/powerpoint/2010/main" val="3883225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29D3-0A48-504D-8399-363F48DD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equation 1:</a:t>
            </a:r>
            <a:br>
              <a:rPr lang="en-US" dirty="0"/>
            </a:br>
            <a:r>
              <a:rPr lang="en-US" sz="3600" dirty="0"/>
              <a:t>Binary logistic regression with MSE cost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19F8-6162-FC4F-895A-48F8F1DA9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squared error (MSE) cost:</a:t>
            </a:r>
          </a:p>
          <a:p>
            <a:r>
              <a:rPr lang="en-US" dirty="0"/>
              <a:t>Derivatives we need: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5FDE3-A20C-324D-A69B-7653D030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E125D-F00B-9842-9072-E126FE3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29" y="1600200"/>
            <a:ext cx="2433171" cy="61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5619F-F285-D74B-B60F-91264DCD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46" y="2690203"/>
            <a:ext cx="2423459" cy="616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0F283-F1F8-6D42-BFD7-518BA17A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46" y="3351320"/>
            <a:ext cx="3875742" cy="595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E5667-AFBA-ED4F-9481-3497E8C0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246" y="4600320"/>
            <a:ext cx="7458636" cy="4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1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A547F-8A71-9406-3A97-1AC2B87E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equation 1:</a:t>
            </a:r>
            <a:br>
              <a:rPr lang="en-US" dirty="0"/>
            </a:br>
            <a:r>
              <a:rPr lang="en-US" sz="3600" dirty="0"/>
              <a:t>Binary logistic regression with MSE cost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88ED4-ECA9-9DA1-046B-A2CDC97D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B2D01-B099-3B95-7BAC-2413016D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8" y="1591306"/>
            <a:ext cx="7458636" cy="4285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28660B4-FD57-2E2F-D839-4BB18D659B56}"/>
              </a:ext>
            </a:extLst>
          </p:cNvPr>
          <p:cNvSpPr/>
          <p:nvPr/>
        </p:nvSpPr>
        <p:spPr>
          <a:xfrm>
            <a:off x="2562447" y="2793476"/>
            <a:ext cx="5082362" cy="2728217"/>
          </a:xfrm>
          <a:prstGeom prst="wedgeRoundRectCallout">
            <a:avLst>
              <a:gd name="adj1" fmla="val 8475"/>
              <a:gd name="adj2" fmla="val -7429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a good “knob.” For example, when the gold label </a:t>
            </a:r>
            <a:r>
              <a:rPr lang="en-US" sz="2400" i="1" dirty="0"/>
              <a:t>y</a:t>
            </a:r>
            <a:r>
              <a:rPr lang="en-US" sz="2400" dirty="0"/>
              <a:t> is 1 and the neuron output </a:t>
            </a:r>
            <a:r>
              <a:rPr lang="en-US" sz="2400" dirty="0">
                <a:latin typeface="Symbol" pitchFamily="2" charset="2"/>
              </a:rPr>
              <a:t>(s)</a:t>
            </a:r>
            <a:r>
              <a:rPr lang="en-US" sz="2400" dirty="0"/>
              <a:t> approaches 1, the error will be very small. When the neuron is “confused,” e.g., its output </a:t>
            </a:r>
            <a:r>
              <a:rPr lang="en-US" sz="2400" dirty="0">
                <a:latin typeface="Symbol" pitchFamily="2" charset="2"/>
              </a:rPr>
              <a:t>(s)</a:t>
            </a:r>
            <a:r>
              <a:rPr lang="en-US" sz="2400" dirty="0"/>
              <a:t> is 0.5, the error will be large.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90950700-F09D-454D-9E88-E6975F6F504F}"/>
              </a:ext>
            </a:extLst>
          </p:cNvPr>
          <p:cNvSpPr txBox="1"/>
          <p:nvPr/>
        </p:nvSpPr>
        <p:spPr>
          <a:xfrm>
            <a:off x="5183493" y="1542651"/>
            <a:ext cx="1369707" cy="49850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2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D1EB-6EC6-27DB-6EBF-50A4E8A5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DD7E-005D-8645-8A7B-B4BC706A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equation 1:</a:t>
            </a:r>
            <a:br>
              <a:rPr lang="en-US" dirty="0"/>
            </a:br>
            <a:r>
              <a:rPr lang="en-US" sz="3600" dirty="0"/>
              <a:t>Binary logistic regression with MSE cost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AEA50-3E9F-308E-60D6-E8CA38FE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0D68A-0A12-81DA-5095-C8B96AB6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8" y="1591306"/>
            <a:ext cx="7458636" cy="42858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9953CEA-074D-A4CE-42B4-81EF64B1E170}"/>
              </a:ext>
            </a:extLst>
          </p:cNvPr>
          <p:cNvSpPr/>
          <p:nvPr/>
        </p:nvSpPr>
        <p:spPr>
          <a:xfrm>
            <a:off x="2562447" y="2793476"/>
            <a:ext cx="5082362" cy="1172467"/>
          </a:xfrm>
          <a:prstGeom prst="wedgeRoundRectCallout">
            <a:avLst>
              <a:gd name="adj1" fmla="val 33162"/>
              <a:gd name="adj2" fmla="val -1058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Peeking ahead: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What’s the problem here?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18693CF1-FA8D-4D02-022E-121CD62976C5}"/>
              </a:ext>
            </a:extLst>
          </p:cNvPr>
          <p:cNvSpPr txBox="1"/>
          <p:nvPr/>
        </p:nvSpPr>
        <p:spPr>
          <a:xfrm>
            <a:off x="6459400" y="1542357"/>
            <a:ext cx="2133600" cy="49850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585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EC07-FA97-8E42-8308-4B44679E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 equation 2:</a:t>
            </a:r>
            <a:br>
              <a:rPr lang="en-US" dirty="0"/>
            </a:br>
            <a:r>
              <a:rPr lang="en-US" sz="3600" dirty="0"/>
              <a:t>Error of a neuron in an intermediate layer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698F-B564-8D4A-B1CA-A54135BC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85EB-DC83-1641-BB66-0CA34F13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4" y="1474823"/>
            <a:ext cx="5127812" cy="1427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ADB5456-0653-9E45-B86A-A3726A17746B}"/>
              </a:ext>
            </a:extLst>
          </p:cNvPr>
          <p:cNvSpPr/>
          <p:nvPr/>
        </p:nvSpPr>
        <p:spPr>
          <a:xfrm>
            <a:off x="2644584" y="3083858"/>
            <a:ext cx="4776942" cy="1576569"/>
          </a:xfrm>
          <a:prstGeom prst="wedgeRoundRectCallout">
            <a:avLst>
              <a:gd name="adj1" fmla="val -22043"/>
              <a:gd name="adj2" fmla="val -815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Recursive back-propagation and quick to compute!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What type of programming is this?</a:t>
            </a:r>
          </a:p>
        </p:txBody>
      </p:sp>
    </p:spTree>
    <p:extLst>
      <p:ext uri="{BB962C8B-B14F-4D97-AF65-F5344CB8AC3E}">
        <p14:creationId xmlns:p14="http://schemas.microsoft.com/office/powerpoint/2010/main" val="1981863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82B4-E73C-274E-862C-36AE3D6D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helper for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04AA0-CF81-9B4F-98E3-782FE0AB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BD81-469D-044F-A9A4-5747E72C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63" y="1468531"/>
            <a:ext cx="5529073" cy="4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8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238228B1-A43B-4E46-B361-6CCB7371D93E}"/>
              </a:ext>
            </a:extLst>
          </p:cNvPr>
          <p:cNvSpPr txBox="1"/>
          <p:nvPr/>
        </p:nvSpPr>
        <p:spPr>
          <a:xfrm>
            <a:off x="3062178" y="2041338"/>
            <a:ext cx="1850482" cy="78254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28E1E7F-3D6B-EA4F-862F-8539E8D86351}"/>
              </a:ext>
            </a:extLst>
          </p:cNvPr>
          <p:cNvSpPr/>
          <p:nvPr/>
        </p:nvSpPr>
        <p:spPr>
          <a:xfrm>
            <a:off x="5403718" y="1908426"/>
            <a:ext cx="3453202" cy="1319493"/>
          </a:xfrm>
          <a:prstGeom prst="wedgeRoundRectCallout">
            <a:avLst>
              <a:gd name="adj1" fmla="val -62049"/>
              <a:gd name="adj2" fmla="val 48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Chain rule again. We need to use all neurons in the next layer because they are all impacted by the current neuron</a:t>
            </a:r>
          </a:p>
        </p:txBody>
      </p:sp>
    </p:spTree>
    <p:extLst>
      <p:ext uri="{BB962C8B-B14F-4D97-AF65-F5344CB8AC3E}">
        <p14:creationId xmlns:p14="http://schemas.microsoft.com/office/powerpoint/2010/main" val="43457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  <a:p>
            <a:pPr lvl="1"/>
            <a:r>
              <a:rPr lang="en-US" dirty="0"/>
              <a:t>Feed-forward neural networks (FFNNs) can approximate any function!</a:t>
            </a:r>
          </a:p>
          <a:p>
            <a:r>
              <a:rPr lang="en-US" dirty="0"/>
              <a:t>Hand-crafted features</a:t>
            </a:r>
          </a:p>
          <a:p>
            <a:pPr lvl="1"/>
            <a:r>
              <a:rPr lang="en-US" dirty="0"/>
              <a:t>We will address this limitation when we discuss word embeddings (chapter 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0CD5CBA7-E752-F344-8ED0-9AC3B4317425}"/>
              </a:ext>
            </a:extLst>
          </p:cNvPr>
          <p:cNvSpPr txBox="1"/>
          <p:nvPr/>
        </p:nvSpPr>
        <p:spPr>
          <a:xfrm>
            <a:off x="4066238" y="3390152"/>
            <a:ext cx="1919892" cy="75154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587F11-4752-B146-9073-D4353FB42A0A}"/>
              </a:ext>
            </a:extLst>
          </p:cNvPr>
          <p:cNvSpPr/>
          <p:nvPr/>
        </p:nvSpPr>
        <p:spPr>
          <a:xfrm>
            <a:off x="5713939" y="1655202"/>
            <a:ext cx="2770842" cy="751543"/>
          </a:xfrm>
          <a:prstGeom prst="wedgeRoundRectCallout">
            <a:avLst>
              <a:gd name="adj1" fmla="val -68122"/>
              <a:gd name="adj2" fmla="val 1726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Just the definition of </a:t>
            </a:r>
            <a:endParaRPr lang="en-US" i="1" dirty="0"/>
          </a:p>
        </p:txBody>
      </p:sp>
      <p:pic>
        <p:nvPicPr>
          <p:cNvPr id="8" name="Picture 7" descr="A black symbols on a white background&#10;&#10;Description automatically generated">
            <a:extLst>
              <a:ext uri="{FF2B5EF4-FFF2-40B4-BE49-F238E27FC236}">
                <a16:creationId xmlns:a16="http://schemas.microsoft.com/office/drawing/2014/main" id="{D14423CA-4194-9074-97EE-6BE854F5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31" y="1787025"/>
            <a:ext cx="563173" cy="4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38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0CD5CBA7-E752-F344-8ED0-9AC3B4317425}"/>
              </a:ext>
            </a:extLst>
          </p:cNvPr>
          <p:cNvSpPr txBox="1"/>
          <p:nvPr/>
        </p:nvSpPr>
        <p:spPr>
          <a:xfrm>
            <a:off x="3776749" y="4072268"/>
            <a:ext cx="1241818" cy="69674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587F11-4752-B146-9073-D4353FB42A0A}"/>
              </a:ext>
            </a:extLst>
          </p:cNvPr>
          <p:cNvSpPr/>
          <p:nvPr/>
        </p:nvSpPr>
        <p:spPr>
          <a:xfrm>
            <a:off x="6008315" y="2752985"/>
            <a:ext cx="2122048" cy="1019361"/>
          </a:xfrm>
          <a:prstGeom prst="wedgeRoundRectCallout">
            <a:avLst>
              <a:gd name="adj1" fmla="val -90754"/>
              <a:gd name="adj2" fmla="val 1194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Connections from neuron </a:t>
            </a:r>
            <a:r>
              <a:rPr lang="en-US" i="1" dirty="0"/>
              <a:t>j</a:t>
            </a:r>
            <a:r>
              <a:rPr lang="en-US" dirty="0"/>
              <a:t> to </a:t>
            </a:r>
            <a:r>
              <a:rPr lang="en-US" i="1" dirty="0"/>
              <a:t>k</a:t>
            </a:r>
            <a:r>
              <a:rPr lang="en-US" dirty="0"/>
              <a:t> can be ignored for </a:t>
            </a:r>
            <a:r>
              <a:rPr lang="en-US" i="1" dirty="0" err="1"/>
              <a:t>i</a:t>
            </a:r>
            <a:r>
              <a:rPr lang="en-US" dirty="0"/>
              <a:t> != </a:t>
            </a:r>
            <a:r>
              <a:rPr lang="en-US" i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76143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0CD5CBA7-E752-F344-8ED0-9AC3B4317425}"/>
              </a:ext>
            </a:extLst>
          </p:cNvPr>
          <p:cNvSpPr txBox="1"/>
          <p:nvPr/>
        </p:nvSpPr>
        <p:spPr>
          <a:xfrm>
            <a:off x="3744851" y="4710030"/>
            <a:ext cx="1188656" cy="696746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587F11-4752-B146-9073-D4353FB42A0A}"/>
              </a:ext>
            </a:extLst>
          </p:cNvPr>
          <p:cNvSpPr/>
          <p:nvPr/>
        </p:nvSpPr>
        <p:spPr>
          <a:xfrm>
            <a:off x="5968727" y="3817088"/>
            <a:ext cx="2122048" cy="631273"/>
          </a:xfrm>
          <a:prstGeom prst="wedgeRoundRectCallout">
            <a:avLst>
              <a:gd name="adj1" fmla="val -94261"/>
              <a:gd name="adj2" fmla="val 15316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Chain rule again</a:t>
            </a:r>
          </a:p>
        </p:txBody>
      </p:sp>
    </p:spTree>
    <p:extLst>
      <p:ext uri="{BB962C8B-B14F-4D97-AF65-F5344CB8AC3E}">
        <p14:creationId xmlns:p14="http://schemas.microsoft.com/office/powerpoint/2010/main" val="2471542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DC97-AB5C-B346-9EF1-E688C01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 equation 3:</a:t>
            </a:r>
            <a:br>
              <a:rPr lang="en-US" dirty="0"/>
            </a:br>
            <a:r>
              <a:rPr lang="en-US" sz="3600" dirty="0"/>
              <a:t>Update for any bias term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1431E-159D-F84E-BB9E-55AFB108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256B8-D0A7-FE4D-B048-E8BB02D3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40" y="1596838"/>
            <a:ext cx="2507129" cy="15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32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466B-F981-D849-91AB-C652D75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for backprop equation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7E8B9-6BF9-9242-A0AF-B95D2988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F604-42E6-B942-B864-9C93A49D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46" y="1559106"/>
            <a:ext cx="4433152" cy="444463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64F8382-B399-53D4-DF9D-77213974E8C1}"/>
              </a:ext>
            </a:extLst>
          </p:cNvPr>
          <p:cNvSpPr/>
          <p:nvPr/>
        </p:nvSpPr>
        <p:spPr>
          <a:xfrm>
            <a:off x="6075052" y="1446029"/>
            <a:ext cx="2718073" cy="1301124"/>
          </a:xfrm>
          <a:prstGeom prst="wedgeRoundRectCallout">
            <a:avLst>
              <a:gd name="adj1" fmla="val -54752"/>
              <a:gd name="adj2" fmla="val 984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rules have we applied here?</a:t>
            </a:r>
          </a:p>
        </p:txBody>
      </p:sp>
    </p:spTree>
    <p:extLst>
      <p:ext uri="{BB962C8B-B14F-4D97-AF65-F5344CB8AC3E}">
        <p14:creationId xmlns:p14="http://schemas.microsoft.com/office/powerpoint/2010/main" val="23892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1DB6-DD30-B341-92CA-136181FB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equation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63B9-F4F7-8844-A973-EBCD7B81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3828-65CF-BC4D-A406-9E28FF33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03" y="1646518"/>
            <a:ext cx="2708462" cy="1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8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835F-C222-384C-A66E-41BEEBE7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5BF2B-9017-E041-A01B-54B1259E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EAE8E-F33F-054C-8049-FA2624204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21" y="1446029"/>
            <a:ext cx="4276031" cy="4177553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EABEBD9-0824-91F7-9BAB-3D740A94F156}"/>
              </a:ext>
            </a:extLst>
          </p:cNvPr>
          <p:cNvSpPr/>
          <p:nvPr/>
        </p:nvSpPr>
        <p:spPr>
          <a:xfrm>
            <a:off x="6075052" y="1446029"/>
            <a:ext cx="2718073" cy="1301124"/>
          </a:xfrm>
          <a:prstGeom prst="wedgeRoundRectCallout">
            <a:avLst>
              <a:gd name="adj1" fmla="val -54752"/>
              <a:gd name="adj2" fmla="val 984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rules have we applied here?</a:t>
            </a:r>
          </a:p>
        </p:txBody>
      </p:sp>
    </p:spTree>
    <p:extLst>
      <p:ext uri="{BB962C8B-B14F-4D97-AF65-F5344CB8AC3E}">
        <p14:creationId xmlns:p14="http://schemas.microsoft.com/office/powerpoint/2010/main" val="276166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BE5-A1C8-A34A-AD15-0F90A816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4 equations of 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01445-67D4-AE4E-B24A-C3E47056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333BD-CA04-58E7-EDAD-3697E77AB462}"/>
              </a:ext>
            </a:extLst>
          </p:cNvPr>
          <p:cNvGrpSpPr/>
          <p:nvPr/>
        </p:nvGrpSpPr>
        <p:grpSpPr>
          <a:xfrm>
            <a:off x="1509823" y="1455496"/>
            <a:ext cx="4613258" cy="1040209"/>
            <a:chOff x="1509823" y="1455496"/>
            <a:chExt cx="4613258" cy="10402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F2088E-B68B-2742-9D89-C8EEE5F1C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5961" y="1455496"/>
              <a:ext cx="3097120" cy="10402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AAE542-0B20-26A4-BCF6-8E038000D443}"/>
                </a:ext>
              </a:extLst>
            </p:cNvPr>
            <p:cNvSpPr txBox="1"/>
            <p:nvPr/>
          </p:nvSpPr>
          <p:spPr>
            <a:xfrm>
              <a:off x="1509823" y="1687300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Step 1: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611E22-B2DD-0E8D-51D6-D9FAC813F9C9}"/>
              </a:ext>
            </a:extLst>
          </p:cNvPr>
          <p:cNvGrpSpPr/>
          <p:nvPr/>
        </p:nvGrpSpPr>
        <p:grpSpPr>
          <a:xfrm>
            <a:off x="1510464" y="2509291"/>
            <a:ext cx="5420934" cy="1087287"/>
            <a:chOff x="1510464" y="2509291"/>
            <a:chExt cx="5420934" cy="1087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631328-8DC7-5247-852B-A0F195C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961" y="2509291"/>
              <a:ext cx="3905437" cy="10872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35FEE2-B06E-270A-69F7-8FF938525A4A}"/>
                </a:ext>
              </a:extLst>
            </p:cNvPr>
            <p:cNvSpPr txBox="1"/>
            <p:nvPr/>
          </p:nvSpPr>
          <p:spPr>
            <a:xfrm>
              <a:off x="1510464" y="2687452"/>
              <a:ext cx="12756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Step 2: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74BE60-0F9A-4637-DE8A-2B907938E36B}"/>
              </a:ext>
            </a:extLst>
          </p:cNvPr>
          <p:cNvGrpSpPr/>
          <p:nvPr/>
        </p:nvGrpSpPr>
        <p:grpSpPr>
          <a:xfrm>
            <a:off x="1510464" y="3610164"/>
            <a:ext cx="3990876" cy="2083106"/>
            <a:chOff x="1510464" y="3610164"/>
            <a:chExt cx="3990876" cy="20831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043CD5-0548-B94D-BD43-C895BDD0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5961" y="3610164"/>
              <a:ext cx="1664261" cy="9961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DFA8C1-5F5E-E24A-A1B8-A4A5A1AB9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5961" y="4691624"/>
              <a:ext cx="2475379" cy="100164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56D5E2-0711-99AA-649B-A8105C81D5FF}"/>
                </a:ext>
              </a:extLst>
            </p:cNvPr>
            <p:cNvSpPr txBox="1"/>
            <p:nvPr/>
          </p:nvSpPr>
          <p:spPr>
            <a:xfrm>
              <a:off x="1510464" y="3846632"/>
              <a:ext cx="12756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Step 3: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4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98463-55FC-EED6-4C65-4281FE1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Math over!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DF99-28B0-B0D3-1BB0-E36FB358D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5A688-4D33-4A6A-7DC9-8011B1E6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55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2BD5-A73A-68BF-2339-FD3AF0E2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36E27-CC84-9D4C-5C8B-0EC1BF80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auto-differentiation libraries nowadays. </a:t>
            </a:r>
            <a:r>
              <a:rPr lang="en-US" dirty="0">
                <a:solidFill>
                  <a:srgbClr val="0070C0"/>
                </a:solidFill>
              </a:rPr>
              <a:t>Why do we need to go through all this trouble?</a:t>
            </a:r>
          </a:p>
          <a:p>
            <a:r>
              <a:rPr lang="en-US" dirty="0">
                <a:solidFill>
                  <a:srgbClr val="0070C0"/>
                </a:solidFill>
              </a:rPr>
              <a:t>What type of algorithm is back-propagation?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F31043-A59C-0237-8503-A716D475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21B5-5843-624D-AE74-BBBB73F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Reminder: perceptron/logistic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8F596-1141-6F49-A4BE-098E8B18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4" name="Google Shape;348;p57">
            <a:extLst>
              <a:ext uri="{FF2B5EF4-FFF2-40B4-BE49-F238E27FC236}">
                <a16:creationId xmlns:a16="http://schemas.microsoft.com/office/drawing/2014/main" id="{1237840E-4B78-E347-801A-777F04F8C7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38497"/>
            <a:ext cx="9144001" cy="418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5456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D623-AAE1-5042-8873-4AFAAA20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Drawbacks of feed-forward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211C9-1149-AE43-BAB2-1EF75E70B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Back-propagation is slow, especially for networks with &gt;&gt; parameters.</a:t>
            </a:r>
          </a:p>
          <a:p>
            <a:pPr lvl="1"/>
            <a:r>
              <a:rPr lang="en-US" dirty="0"/>
              <a:t>The brain probably does not learn using back-propagation (e.g., if it did, our vision would regularly black out during updates)</a:t>
            </a:r>
          </a:p>
          <a:p>
            <a:r>
              <a:rPr lang="en-US" dirty="0"/>
              <a:t>FFNNs are very powerful classifiers (i.e., can learn any function), but this can lead to overfitting (i.e., “hallucinating” a classifier)</a:t>
            </a:r>
          </a:p>
          <a:p>
            <a:r>
              <a:rPr lang="en-US" dirty="0"/>
              <a:t>So far, we discussed FFNNs that rely on hand-crafted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7FDE1-158F-E14D-9B97-BD0494A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04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away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of feed-forward neural networks (FFNNs)</a:t>
            </a:r>
          </a:p>
          <a:p>
            <a:r>
              <a:rPr lang="en-US" dirty="0"/>
              <a:t>Learning algorithm for FFNNs</a:t>
            </a:r>
          </a:p>
          <a:p>
            <a:r>
              <a:rPr lang="en-US" dirty="0"/>
              <a:t>Equations of 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FFNN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6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1704430" y="2931426"/>
            <a:ext cx="729487" cy="224569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0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25466</TotalTime>
  <Words>1410</Words>
  <Application>Microsoft Macintosh PowerPoint</Application>
  <PresentationFormat>On-screen Show (4:3)</PresentationFormat>
  <Paragraphs>244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CMMI10</vt:lpstr>
      <vt:lpstr>LMRoman10-Regular-Identity-H</vt:lpstr>
      <vt:lpstr>Symbol</vt:lpstr>
      <vt:lpstr>Office Theme</vt:lpstr>
      <vt:lpstr>Deep Learning for Natural Language Processing DLNLP 5: Feed Forward Neural Networks</vt:lpstr>
      <vt:lpstr>Overview</vt:lpstr>
      <vt:lpstr>Architecture</vt:lpstr>
      <vt:lpstr>Drawbacks of logistic regression</vt:lpstr>
      <vt:lpstr>Example of non-linear classifier</vt:lpstr>
      <vt:lpstr>Drawbacks of logistic regression</vt:lpstr>
      <vt:lpstr>Reminder: perceptron/logistic regression</vt:lpstr>
      <vt:lpstr>FFNN architecture</vt:lpstr>
      <vt:lpstr>Input layer</vt:lpstr>
      <vt:lpstr>Input layer</vt:lpstr>
      <vt:lpstr>Intermediate layers</vt:lpstr>
      <vt:lpstr>Intermediate layers</vt:lpstr>
      <vt:lpstr>Intermediate layers</vt:lpstr>
      <vt:lpstr>Intermediate layers</vt:lpstr>
      <vt:lpstr>Intermediate layers</vt:lpstr>
      <vt:lpstr>Intermediate layers</vt:lpstr>
      <vt:lpstr>Output layer</vt:lpstr>
      <vt:lpstr>Output layer</vt:lpstr>
      <vt:lpstr>FFNNs can be linear functions  (when f is a pass-through function: f(x) = x)</vt:lpstr>
      <vt:lpstr>FFNNs can be linear functions  (when f is a pass-through function: f(x) = x)</vt:lpstr>
      <vt:lpstr>Tensor notation</vt:lpstr>
      <vt:lpstr>Tensor notation</vt:lpstr>
      <vt:lpstr>Tensor notation</vt:lpstr>
      <vt:lpstr>FFNNs are generalizations of the perceptron and LR</vt:lpstr>
      <vt:lpstr>Learning algorithm</vt:lpstr>
      <vt:lpstr>Learning algorithm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</vt:lpstr>
      <vt:lpstr>Equations of back-propagation</vt:lpstr>
      <vt:lpstr>Back-propagation intuition</vt:lpstr>
      <vt:lpstr>Notations</vt:lpstr>
      <vt:lpstr>Notations</vt:lpstr>
      <vt:lpstr>Notations</vt:lpstr>
      <vt:lpstr>The equations of back-propagation</vt:lpstr>
      <vt:lpstr>Warning: heaviest math in this book coming up!</vt:lpstr>
      <vt:lpstr>Backprop equation 1:  Error of a neuron in the final layer</vt:lpstr>
      <vt:lpstr>Proof of backprop equation 1</vt:lpstr>
      <vt:lpstr>Proof of backprop equation 1</vt:lpstr>
      <vt:lpstr>Proof of backprop equation 1</vt:lpstr>
      <vt:lpstr>Example of equation 1: Binary logistic regression with MSE cost</vt:lpstr>
      <vt:lpstr>Example of equation 1: Binary logistic regression with MSE cost</vt:lpstr>
      <vt:lpstr>Example of equation 1: Binary logistic regression with MSE cost</vt:lpstr>
      <vt:lpstr>Backprop equation 2: Error of a neuron in an intermediate layer</vt:lpstr>
      <vt:lpstr>Visual helper for backprop equation 2</vt:lpstr>
      <vt:lpstr>Proof of backprop equation 2</vt:lpstr>
      <vt:lpstr>Proof of backprop equation 2</vt:lpstr>
      <vt:lpstr>Proof of backprop equation 2</vt:lpstr>
      <vt:lpstr>Proof of backprop equation 2</vt:lpstr>
      <vt:lpstr>Proof of backprop equation 2</vt:lpstr>
      <vt:lpstr>Backprop equation 3: Update for any bias term</vt:lpstr>
      <vt:lpstr>Proof for backprop equation 3</vt:lpstr>
      <vt:lpstr>Backprop equation 4</vt:lpstr>
      <vt:lpstr>Proof of backprop equation 4</vt:lpstr>
      <vt:lpstr>The 4 equations of back-propagation</vt:lpstr>
      <vt:lpstr>Math over!</vt:lpstr>
      <vt:lpstr>Wait a minute…</vt:lpstr>
      <vt:lpstr>Drawbacks of feed-forward neural networks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2040</cp:revision>
  <dcterms:created xsi:type="dcterms:W3CDTF">2013-07-26T18:41:15Z</dcterms:created>
  <dcterms:modified xsi:type="dcterms:W3CDTF">2024-10-09T19:01:25Z</dcterms:modified>
</cp:coreProperties>
</file>